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84" r:id="rId3"/>
    <p:sldId id="286" r:id="rId4"/>
    <p:sldId id="287" r:id="rId5"/>
    <p:sldId id="26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90" userDrawn="1">
          <p15:clr>
            <a:srgbClr val="A4A3A4"/>
          </p15:clr>
        </p15:guide>
        <p15:guide id="3" pos="60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5" clrIdx="0">
    <p:extLst>
      <p:ext uri="{19B8F6BF-5375-455C-9EA6-DF929625EA0E}">
        <p15:presenceInfo xmlns:p15="http://schemas.microsoft.com/office/powerpoint/2012/main" userId="620069c3801eb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D8"/>
    <a:srgbClr val="7C8C7D"/>
    <a:srgbClr val="A1AD93"/>
    <a:srgbClr val="D7DAC7"/>
    <a:srgbClr val="8FA37B"/>
    <a:srgbClr val="E6E5DC"/>
    <a:srgbClr val="3B6329"/>
    <a:srgbClr val="F1F1ED"/>
    <a:srgbClr val="CBD4C2"/>
    <a:srgbClr val="3F5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4" autoAdjust="0"/>
    <p:restoredTop sz="95768"/>
  </p:normalViewPr>
  <p:slideViewPr>
    <p:cSldViewPr snapToGrid="0" showGuides="1">
      <p:cViewPr varScale="1">
        <p:scale>
          <a:sx n="81" d="100"/>
          <a:sy n="81" d="100"/>
        </p:scale>
        <p:origin x="1613" y="86"/>
      </p:cViewPr>
      <p:guideLst>
        <p:guide orient="horz" pos="2160"/>
        <p:guide pos="2190"/>
        <p:guide pos="6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AEAF-CE13-41E6-8AD7-02C68B4EE75F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7A34-768C-4E18-AECA-3730EA700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73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2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0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0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6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2536-6E3B-7249-B9B6-B2980E5188CE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111E-E69F-0A47-A72F-CF89DB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текст, гор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4CBB9BC-8EE2-03F7-0F6C-68F77AAC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" y="0"/>
            <a:ext cx="9906734" cy="6858000"/>
          </a:xfrm>
          <a:prstGeom prst="rect">
            <a:avLst/>
          </a:prstGeom>
        </p:spPr>
      </p:pic>
      <p:sp>
        <p:nvSpPr>
          <p:cNvPr id="19" name="Google Shape;86;p15">
            <a:extLst>
              <a:ext uri="{FF2B5EF4-FFF2-40B4-BE49-F238E27FC236}">
                <a16:creationId xmlns="" xmlns:a16="http://schemas.microsoft.com/office/drawing/2014/main" id="{2697CA84-B095-7051-EC51-D4F08FD691D8}"/>
              </a:ext>
            </a:extLst>
          </p:cNvPr>
          <p:cNvSpPr txBox="1">
            <a:spLocks/>
          </p:cNvSpPr>
          <p:nvPr/>
        </p:nvSpPr>
        <p:spPr>
          <a:xfrm>
            <a:off x="1551386" y="4054696"/>
            <a:ext cx="7988318" cy="571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SzPts val="19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государственная информационная система лесного комплекса</a:t>
            </a:r>
          </a:p>
        </p:txBody>
      </p:sp>
      <p:sp>
        <p:nvSpPr>
          <p:cNvPr id="20" name="Google Shape;87;p15">
            <a:extLst>
              <a:ext uri="{FF2B5EF4-FFF2-40B4-BE49-F238E27FC236}">
                <a16:creationId xmlns="" xmlns:a16="http://schemas.microsoft.com/office/drawing/2014/main" id="{3AFD3882-5692-B186-646C-A4A3663C3BA4}"/>
              </a:ext>
            </a:extLst>
          </p:cNvPr>
          <p:cNvSpPr/>
          <p:nvPr/>
        </p:nvSpPr>
        <p:spPr>
          <a:xfrm>
            <a:off x="7973856" y="-610092"/>
            <a:ext cx="1022040" cy="191736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454176" dist="50800" dir="5400000" sx="112000" sy="112000" algn="ctr" rotWithShape="0">
              <a:srgbClr val="02284F">
                <a:alpha val="1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1" name="Google Shape;88;p15">
            <a:extLst>
              <a:ext uri="{FF2B5EF4-FFF2-40B4-BE49-F238E27FC236}">
                <a16:creationId xmlns="" xmlns:a16="http://schemas.microsoft.com/office/drawing/2014/main" id="{2C9C56BF-333F-2C0D-C8FD-3983006909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856" y="475405"/>
            <a:ext cx="571680" cy="6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0;p15">
            <a:extLst>
              <a:ext uri="{FF2B5EF4-FFF2-40B4-BE49-F238E27FC236}">
                <a16:creationId xmlns="" xmlns:a16="http://schemas.microsoft.com/office/drawing/2014/main" id="{22753FEF-C56A-A418-F1C9-554281D90309}"/>
              </a:ext>
            </a:extLst>
          </p:cNvPr>
          <p:cNvSpPr txBox="1"/>
          <p:nvPr/>
        </p:nvSpPr>
        <p:spPr>
          <a:xfrm>
            <a:off x="1551385" y="4340534"/>
            <a:ext cx="5980631" cy="300042"/>
          </a:xfrm>
          <a:prstGeom prst="rect">
            <a:avLst/>
          </a:prstGeom>
          <a:solidFill>
            <a:srgbClr val="576C4C"/>
          </a:solidFill>
          <a:ln>
            <a:solidFill>
              <a:srgbClr val="576C4C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ru-RU" sz="15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en-US" sz="15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5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кода ФГИС ЛК и его отличий от </a:t>
            </a:r>
            <a:r>
              <a:rPr lang="en-US" sz="15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5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кода ЛесЕГАИС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 descr="Изображение выглядит как небо, гор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6A1138A-8486-EC93-A1ED-99F5D54A4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4"/>
          <a:stretch/>
        </p:blipFill>
        <p:spPr>
          <a:xfrm>
            <a:off x="12620" y="0"/>
            <a:ext cx="9905999" cy="6858000"/>
          </a:xfrm>
          <a:prstGeom prst="rect">
            <a:avLst/>
          </a:prstGeom>
          <a:solidFill>
            <a:srgbClr val="F7F7EB"/>
          </a:solidFill>
          <a:ln>
            <a:solidFill>
              <a:srgbClr val="D2D9D5"/>
            </a:solidFill>
          </a:ln>
        </p:spPr>
      </p:pic>
      <p:sp>
        <p:nvSpPr>
          <p:cNvPr id="6" name="Google Shape;249;p33"/>
          <p:cNvSpPr/>
          <p:nvPr/>
        </p:nvSpPr>
        <p:spPr>
          <a:xfrm>
            <a:off x="3516857" y="-6363003"/>
            <a:ext cx="97070" cy="457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96009"/>
              </a:gs>
              <a:gs pos="5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27000" dist="127555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405816E-A097-BABB-0E43-B59EA20DCA28}"/>
              </a:ext>
            </a:extLst>
          </p:cNvPr>
          <p:cNvSpPr/>
          <p:nvPr/>
        </p:nvSpPr>
        <p:spPr>
          <a:xfrm>
            <a:off x="0" y="332"/>
            <a:ext cx="407768" cy="73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9" name="Прямоугольник 1048"/>
          <p:cNvSpPr/>
          <p:nvPr/>
        </p:nvSpPr>
        <p:spPr>
          <a:xfrm>
            <a:off x="203958" y="12497"/>
            <a:ext cx="9256109" cy="593895"/>
          </a:xfrm>
          <a:prstGeom prst="rect">
            <a:avLst/>
          </a:prstGeom>
          <a:solidFill>
            <a:srgbClr val="59724A"/>
          </a:solidFill>
          <a:ln>
            <a:solidFill>
              <a:schemeClr val="bg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TextBox 1050"/>
          <p:cNvSpPr txBox="1"/>
          <p:nvPr/>
        </p:nvSpPr>
        <p:spPr>
          <a:xfrm>
            <a:off x="203884" y="58684"/>
            <a:ext cx="891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QR-</a:t>
            </a:r>
            <a:r>
              <a:rPr lang="ru-RU" sz="2000" dirty="0" smtClean="0">
                <a:solidFill>
                  <a:schemeClr val="bg1"/>
                </a:solidFill>
              </a:rPr>
              <a:t>код ФГИС ЛК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026" y="-845582"/>
            <a:ext cx="1585097" cy="2176461"/>
          </a:xfrm>
          <a:prstGeom prst="rect">
            <a:avLst/>
          </a:prstGeom>
        </p:spPr>
      </p:pic>
      <p:sp>
        <p:nvSpPr>
          <p:cNvPr id="80" name="Номер слайда 1">
            <a:extLst>
              <a:ext uri="{FF2B5EF4-FFF2-40B4-BE49-F238E27FC236}">
                <a16:creationId xmlns="" xmlns:a16="http://schemas.microsoft.com/office/drawing/2014/main" id="{4D0E5972-286F-97E3-CC9C-3E09E89C3F8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26370" y="6934964"/>
            <a:ext cx="2743200" cy="181517"/>
          </a:xfrm>
        </p:spPr>
        <p:txBody>
          <a:bodyPr/>
          <a:lstStyle/>
          <a:p>
            <a:r>
              <a:rPr lang="ru-RU" sz="1050" dirty="0" smtClean="0">
                <a:solidFill>
                  <a:schemeClr val="bg1"/>
                </a:solidFill>
              </a:rPr>
              <a:t>2</a:t>
            </a:r>
            <a:endParaRPr lang="ru-RU" sz="1050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3262" y="965736"/>
            <a:ext cx="9606132" cy="5551945"/>
            <a:chOff x="289494" y="948770"/>
            <a:chExt cx="9606132" cy="555194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89494" y="948770"/>
              <a:ext cx="9606132" cy="555194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836" y="1115966"/>
              <a:ext cx="5212571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QR- </a:t>
              </a:r>
              <a:r>
                <a:rPr lang="ru-RU" b="1" dirty="0" smtClean="0"/>
                <a:t>код ФГИС ЛК содержит в себе сведения:</a:t>
              </a:r>
            </a:p>
            <a:p>
              <a:endParaRPr lang="ru-RU" b="1" dirty="0" smtClean="0"/>
            </a:p>
            <a:p>
              <a:r>
                <a:rPr lang="ru-RU" dirty="0" smtClean="0"/>
                <a:t>1) Идентификационный </a:t>
              </a:r>
              <a:r>
                <a:rPr lang="ru-RU" dirty="0"/>
                <a:t>номер электронного сопроводительного </a:t>
              </a:r>
              <a:r>
                <a:rPr lang="ru-RU" dirty="0" smtClean="0"/>
                <a:t>документа;</a:t>
              </a:r>
            </a:p>
            <a:p>
              <a:r>
                <a:rPr lang="ru-RU" dirty="0" smtClean="0"/>
                <a:t>2) Дата </a:t>
              </a:r>
              <a:r>
                <a:rPr lang="ru-RU" dirty="0"/>
                <a:t>и время </a:t>
              </a:r>
              <a:r>
                <a:rPr lang="ru-RU" dirty="0" smtClean="0"/>
                <a:t>оформления;</a:t>
              </a:r>
            </a:p>
            <a:p>
              <a:r>
                <a:rPr lang="ru-RU" dirty="0" smtClean="0"/>
                <a:t>3) Дата </a:t>
              </a:r>
              <a:r>
                <a:rPr lang="ru-RU" dirty="0"/>
                <a:t>и время прекращения </a:t>
              </a:r>
              <a:r>
                <a:rPr lang="ru-RU" dirty="0" smtClean="0"/>
                <a:t>действия;</a:t>
              </a:r>
            </a:p>
            <a:p>
              <a:r>
                <a:rPr lang="ru-RU" dirty="0" smtClean="0"/>
                <a:t>4) Отметка о рознице/импорте/экспорте;</a:t>
              </a:r>
            </a:p>
            <a:p>
              <a:r>
                <a:rPr lang="ru-RU" dirty="0" smtClean="0"/>
                <a:t>5) Сведения </a:t>
              </a:r>
              <a:r>
                <a:rPr lang="ru-RU" dirty="0"/>
                <a:t>о </a:t>
              </a:r>
              <a:r>
                <a:rPr lang="ru-RU" dirty="0" smtClean="0"/>
                <a:t>собственнике древесины;</a:t>
              </a:r>
            </a:p>
            <a:p>
              <a:r>
                <a:rPr lang="ru-RU" dirty="0" smtClean="0"/>
                <a:t>6) Идентификационный </a:t>
              </a:r>
              <a:r>
                <a:rPr lang="ru-RU" dirty="0"/>
                <a:t>номер </a:t>
              </a:r>
              <a:r>
                <a:rPr lang="ru-RU" dirty="0" smtClean="0"/>
                <a:t>сделки с древесиной и </a:t>
              </a:r>
              <a:r>
                <a:rPr lang="ru-RU" dirty="0"/>
                <a:t>продукцией ее </a:t>
              </a:r>
              <a:r>
                <a:rPr lang="ru-RU" dirty="0" smtClean="0"/>
                <a:t>переработки </a:t>
              </a:r>
            </a:p>
            <a:p>
              <a:r>
                <a:rPr lang="ru-RU" dirty="0" smtClean="0"/>
                <a:t>(при наличии)</a:t>
              </a:r>
            </a:p>
            <a:p>
              <a:r>
                <a:rPr lang="ru-RU" dirty="0" smtClean="0"/>
                <a:t>7) Вид транспортного средства;</a:t>
              </a:r>
            </a:p>
            <a:p>
              <a:r>
                <a:rPr lang="ru-RU" dirty="0" smtClean="0"/>
                <a:t>8) Государственный регистрационный номер транспортного средства;</a:t>
              </a:r>
            </a:p>
            <a:p>
              <a:r>
                <a:rPr lang="ru-RU" dirty="0" smtClean="0"/>
                <a:t>9) Сведения о видовом (породном), сортиментном составе и объеме транспортируемой древесины и продукции её переработки</a:t>
              </a:r>
            </a:p>
          </p:txBody>
        </p:sp>
      </p:grpSp>
      <p:sp>
        <p:nvSpPr>
          <p:cNvPr id="20" name="Номер слайда 1">
            <a:extLst>
              <a:ext uri="{FF2B5EF4-FFF2-40B4-BE49-F238E27FC236}">
                <a16:creationId xmlns="" xmlns:a16="http://schemas.microsoft.com/office/drawing/2014/main" id="{4D0E5972-286F-97E3-CC9C-3E09E89C3F89}"/>
              </a:ext>
            </a:extLst>
          </p:cNvPr>
          <p:cNvSpPr txBox="1">
            <a:spLocks/>
          </p:cNvSpPr>
          <p:nvPr/>
        </p:nvSpPr>
        <p:spPr>
          <a:xfrm>
            <a:off x="7113049" y="6597082"/>
            <a:ext cx="2743200" cy="181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>
                <a:solidFill>
                  <a:schemeClr val="bg1"/>
                </a:solidFill>
              </a:rPr>
              <a:t>1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2833" y="2118538"/>
            <a:ext cx="4586561" cy="3062056"/>
          </a:xfrm>
          <a:prstGeom prst="rect">
            <a:avLst/>
          </a:prstGeom>
          <a:solidFill>
            <a:srgbClr val="E2E2D8"/>
          </a:solidFill>
          <a:ln>
            <a:solidFill>
              <a:srgbClr val="E2E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715" y="2296615"/>
            <a:ext cx="436079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 descr="Изображение выглядит как небо, гор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6A1138A-8486-EC93-A1ED-99F5D54A4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4"/>
          <a:stretch/>
        </p:blipFill>
        <p:spPr>
          <a:xfrm>
            <a:off x="1" y="-5982"/>
            <a:ext cx="9905999" cy="6858000"/>
          </a:xfrm>
          <a:prstGeom prst="rect">
            <a:avLst/>
          </a:prstGeom>
          <a:solidFill>
            <a:srgbClr val="F7F7EB"/>
          </a:solidFill>
          <a:ln>
            <a:solidFill>
              <a:srgbClr val="D2D9D5"/>
            </a:solidFill>
          </a:ln>
        </p:spPr>
      </p:pic>
      <p:sp>
        <p:nvSpPr>
          <p:cNvPr id="6" name="Google Shape;249;p33"/>
          <p:cNvSpPr/>
          <p:nvPr/>
        </p:nvSpPr>
        <p:spPr>
          <a:xfrm>
            <a:off x="3516857" y="-6363003"/>
            <a:ext cx="97070" cy="457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96009"/>
              </a:gs>
              <a:gs pos="5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27000" dist="127555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405816E-A097-BABB-0E43-B59EA20DCA28}"/>
              </a:ext>
            </a:extLst>
          </p:cNvPr>
          <p:cNvSpPr/>
          <p:nvPr/>
        </p:nvSpPr>
        <p:spPr>
          <a:xfrm>
            <a:off x="0" y="332"/>
            <a:ext cx="407768" cy="734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9" name="Прямоугольник 1048"/>
          <p:cNvSpPr/>
          <p:nvPr/>
        </p:nvSpPr>
        <p:spPr>
          <a:xfrm>
            <a:off x="203958" y="12497"/>
            <a:ext cx="9256109" cy="593895"/>
          </a:xfrm>
          <a:prstGeom prst="rect">
            <a:avLst/>
          </a:prstGeom>
          <a:solidFill>
            <a:srgbClr val="59724A"/>
          </a:solidFill>
          <a:ln>
            <a:solidFill>
              <a:schemeClr val="bg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TextBox 1050"/>
          <p:cNvSpPr txBox="1"/>
          <p:nvPr/>
        </p:nvSpPr>
        <p:spPr>
          <a:xfrm>
            <a:off x="203884" y="58684"/>
            <a:ext cx="891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QR-</a:t>
            </a:r>
            <a:r>
              <a:rPr lang="ru-RU" sz="2000" dirty="0" smtClean="0">
                <a:solidFill>
                  <a:schemeClr val="bg1"/>
                </a:solidFill>
              </a:rPr>
              <a:t>код ЛесЕГАИС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026" y="-845582"/>
            <a:ext cx="1585097" cy="2176461"/>
          </a:xfrm>
          <a:prstGeom prst="rect">
            <a:avLst/>
          </a:prstGeom>
        </p:spPr>
      </p:pic>
      <p:sp>
        <p:nvSpPr>
          <p:cNvPr id="80" name="Номер слайда 1">
            <a:extLst>
              <a:ext uri="{FF2B5EF4-FFF2-40B4-BE49-F238E27FC236}">
                <a16:creationId xmlns="" xmlns:a16="http://schemas.microsoft.com/office/drawing/2014/main" id="{4D0E5972-286F-97E3-CC9C-3E09E89C3F8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26370" y="6934964"/>
            <a:ext cx="2743200" cy="181517"/>
          </a:xfrm>
        </p:spPr>
        <p:txBody>
          <a:bodyPr/>
          <a:lstStyle/>
          <a:p>
            <a:r>
              <a:rPr lang="ru-RU" sz="1050" dirty="0" smtClean="0">
                <a:solidFill>
                  <a:schemeClr val="bg1"/>
                </a:solidFill>
              </a:rPr>
              <a:t>2</a:t>
            </a:r>
            <a:endParaRPr lang="ru-RU" sz="1050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933" y="1010367"/>
            <a:ext cx="9544713" cy="5331140"/>
            <a:chOff x="326438" y="1004438"/>
            <a:chExt cx="9544713" cy="59515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6438" y="1004438"/>
              <a:ext cx="9544713" cy="595151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271" y="1172445"/>
              <a:ext cx="8953049" cy="53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QR- </a:t>
              </a:r>
              <a:r>
                <a:rPr lang="ru-RU" b="1" dirty="0" smtClean="0"/>
                <a:t>код ЛесЕГАИС содержит в себе сведения:</a:t>
              </a:r>
            </a:p>
            <a:p>
              <a:endParaRPr lang="ru-RU" b="1" dirty="0" smtClean="0"/>
            </a:p>
            <a:p>
              <a:r>
                <a:rPr lang="ru-RU" dirty="0" smtClean="0"/>
                <a:t>1) Идентификационный </a:t>
              </a:r>
              <a:r>
                <a:rPr lang="ru-RU" dirty="0"/>
                <a:t>номер электронного сопроводительного </a:t>
              </a:r>
              <a:r>
                <a:rPr lang="ru-RU" dirty="0" smtClean="0"/>
                <a:t>документа;</a:t>
              </a:r>
            </a:p>
            <a:p>
              <a:r>
                <a:rPr lang="ru-RU" dirty="0" smtClean="0"/>
                <a:t>2) Дата </a:t>
              </a:r>
              <a:r>
                <a:rPr lang="ru-RU" dirty="0"/>
                <a:t>и время </a:t>
              </a:r>
              <a:r>
                <a:rPr lang="ru-RU" dirty="0" smtClean="0"/>
                <a:t>оформления;</a:t>
              </a:r>
            </a:p>
            <a:p>
              <a:r>
                <a:rPr lang="ru-RU" dirty="0" smtClean="0"/>
                <a:t>3) Сведения об Авторе;</a:t>
              </a:r>
              <a:br>
                <a:rPr lang="ru-RU" dirty="0" smtClean="0"/>
              </a:br>
              <a:r>
                <a:rPr lang="ru-RU" dirty="0" smtClean="0"/>
                <a:t>4) Местоположение </a:t>
              </a:r>
              <a:r>
                <a:rPr lang="ru-RU" dirty="0"/>
                <a:t>при </a:t>
              </a:r>
              <a:r>
                <a:rPr lang="ru-RU" dirty="0" smtClean="0"/>
                <a:t>оформлении;</a:t>
              </a:r>
            </a:p>
            <a:p>
              <a:r>
                <a:rPr lang="ru-RU" dirty="0" smtClean="0"/>
                <a:t>5) Местоположение </a:t>
              </a:r>
              <a:r>
                <a:rPr lang="ru-RU" dirty="0"/>
                <a:t>при </a:t>
              </a:r>
              <a:r>
                <a:rPr lang="ru-RU" dirty="0" smtClean="0"/>
                <a:t>прекращении;</a:t>
              </a:r>
            </a:p>
            <a:p>
              <a:r>
                <a:rPr lang="ru-RU" dirty="0" smtClean="0"/>
                <a:t>6) Вид </a:t>
              </a:r>
              <a:r>
                <a:rPr lang="ru-RU" dirty="0"/>
                <a:t>транспортного </a:t>
              </a:r>
              <a:r>
                <a:rPr lang="ru-RU" dirty="0" smtClean="0"/>
                <a:t>средства;</a:t>
              </a:r>
              <a:endParaRPr lang="ru-RU" dirty="0"/>
            </a:p>
            <a:p>
              <a:r>
                <a:rPr lang="ru-RU" dirty="0" smtClean="0"/>
                <a:t>7) Государственный регистрационный номер </a:t>
              </a:r>
              <a:r>
                <a:rPr lang="ru-RU" dirty="0"/>
                <a:t>транспортного </a:t>
              </a:r>
              <a:r>
                <a:rPr lang="ru-RU" dirty="0" smtClean="0"/>
                <a:t>средства;</a:t>
              </a:r>
            </a:p>
            <a:p>
              <a:r>
                <a:rPr lang="ru-RU" dirty="0" smtClean="0"/>
                <a:t>8)</a:t>
              </a:r>
              <a:r>
                <a:rPr lang="ru-RU" dirty="0"/>
                <a:t> Отметка о </a:t>
              </a:r>
              <a:r>
                <a:rPr lang="ru-RU" dirty="0" smtClean="0"/>
                <a:t>рознице/импорте/экспорте;</a:t>
              </a:r>
            </a:p>
            <a:p>
              <a:r>
                <a:rPr lang="ru-RU" dirty="0" smtClean="0"/>
                <a:t>8) Номер декларации о сделки;</a:t>
              </a:r>
              <a:endParaRPr lang="ru-RU" dirty="0"/>
            </a:p>
            <a:p>
              <a:r>
                <a:rPr lang="ru-RU" dirty="0" smtClean="0"/>
                <a:t>9) Сведения </a:t>
              </a:r>
              <a:r>
                <a:rPr lang="ru-RU" dirty="0"/>
                <a:t>о собственнике </a:t>
              </a:r>
              <a:r>
                <a:rPr lang="ru-RU" dirty="0" smtClean="0"/>
                <a:t>древесины;</a:t>
              </a:r>
            </a:p>
            <a:p>
              <a:r>
                <a:rPr lang="ru-RU" dirty="0" smtClean="0"/>
                <a:t>10) Сведения </a:t>
              </a:r>
              <a:r>
                <a:rPr lang="ru-RU" dirty="0"/>
                <a:t>о </a:t>
              </a:r>
              <a:r>
                <a:rPr lang="ru-RU" dirty="0" smtClean="0"/>
                <a:t>Грузоотправителе;</a:t>
              </a:r>
            </a:p>
            <a:p>
              <a:r>
                <a:rPr lang="ru-RU" dirty="0" smtClean="0"/>
                <a:t>11) Сведения </a:t>
              </a:r>
              <a:r>
                <a:rPr lang="ru-RU" dirty="0"/>
                <a:t>о </a:t>
              </a:r>
              <a:r>
                <a:rPr lang="ru-RU" dirty="0" smtClean="0"/>
                <a:t>Перевозчике;</a:t>
              </a:r>
            </a:p>
            <a:p>
              <a:r>
                <a:rPr lang="ru-RU" dirty="0" smtClean="0"/>
                <a:t>12) Сведения о Грузополучателе;</a:t>
              </a:r>
            </a:p>
            <a:p>
              <a:r>
                <a:rPr lang="ru-RU" dirty="0" smtClean="0"/>
                <a:t>13) Сведения </a:t>
              </a:r>
              <a:r>
                <a:rPr lang="ru-RU" dirty="0"/>
                <a:t>о видовом (породном</a:t>
              </a:r>
              <a:r>
                <a:rPr lang="ru-RU" dirty="0" smtClean="0"/>
                <a:t>), </a:t>
              </a:r>
              <a:r>
                <a:rPr lang="ru-RU" dirty="0"/>
                <a:t>сортиментном составе и объеме транспортируемой древесины и продукции её </a:t>
              </a:r>
              <a:r>
                <a:rPr lang="ru-RU" dirty="0" smtClean="0"/>
                <a:t>переработки</a:t>
              </a:r>
              <a:endParaRPr lang="ru-RU" dirty="0"/>
            </a:p>
          </p:txBody>
        </p:sp>
      </p:grpSp>
      <p:sp>
        <p:nvSpPr>
          <p:cNvPr id="20" name="Номер слайда 1">
            <a:extLst>
              <a:ext uri="{FF2B5EF4-FFF2-40B4-BE49-F238E27FC236}">
                <a16:creationId xmlns="" xmlns:a16="http://schemas.microsoft.com/office/drawing/2014/main" id="{4D0E5972-286F-97E3-CC9C-3E09E89C3F89}"/>
              </a:ext>
            </a:extLst>
          </p:cNvPr>
          <p:cNvSpPr txBox="1">
            <a:spLocks/>
          </p:cNvSpPr>
          <p:nvPr/>
        </p:nvSpPr>
        <p:spPr>
          <a:xfrm>
            <a:off x="7113049" y="6597082"/>
            <a:ext cx="2743200" cy="181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>
                <a:solidFill>
                  <a:schemeClr val="bg1"/>
                </a:solidFill>
              </a:rPr>
              <a:t>2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 descr="Изображение выглядит как небо, гор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6A1138A-8486-EC93-A1ED-99F5D54A4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4"/>
          <a:stretch/>
        </p:blipFill>
        <p:spPr>
          <a:xfrm>
            <a:off x="0" y="0"/>
            <a:ext cx="9905999" cy="6858000"/>
          </a:xfrm>
          <a:prstGeom prst="rect">
            <a:avLst/>
          </a:prstGeom>
          <a:solidFill>
            <a:srgbClr val="F7F7EB"/>
          </a:solidFill>
          <a:ln>
            <a:solidFill>
              <a:srgbClr val="D2D9D5"/>
            </a:solidFill>
          </a:ln>
        </p:spPr>
      </p:pic>
      <p:sp>
        <p:nvSpPr>
          <p:cNvPr id="6" name="Google Shape;249;p33"/>
          <p:cNvSpPr/>
          <p:nvPr/>
        </p:nvSpPr>
        <p:spPr>
          <a:xfrm>
            <a:off x="3516857" y="-6363003"/>
            <a:ext cx="97070" cy="4571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96009"/>
              </a:gs>
              <a:gs pos="5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27000" dist="127555" dir="5400000" algn="t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405816E-A097-BABB-0E43-B59EA20DCA28}"/>
              </a:ext>
            </a:extLst>
          </p:cNvPr>
          <p:cNvSpPr/>
          <p:nvPr/>
        </p:nvSpPr>
        <p:spPr>
          <a:xfrm>
            <a:off x="0" y="331"/>
            <a:ext cx="407768" cy="824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9" name="Прямоугольник 1048"/>
          <p:cNvSpPr/>
          <p:nvPr/>
        </p:nvSpPr>
        <p:spPr>
          <a:xfrm>
            <a:off x="176606" y="33188"/>
            <a:ext cx="9256184" cy="584947"/>
          </a:xfrm>
          <a:prstGeom prst="rect">
            <a:avLst/>
          </a:prstGeom>
          <a:solidFill>
            <a:srgbClr val="59724A"/>
          </a:solidFill>
          <a:ln>
            <a:solidFill>
              <a:schemeClr val="bg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TextBox 1050"/>
          <p:cNvSpPr txBox="1"/>
          <p:nvPr/>
        </p:nvSpPr>
        <p:spPr>
          <a:xfrm>
            <a:off x="275502" y="129340"/>
            <a:ext cx="873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Отличия </a:t>
            </a:r>
            <a:r>
              <a:rPr lang="en-US" sz="2000" dirty="0">
                <a:solidFill>
                  <a:schemeClr val="bg1"/>
                </a:solidFill>
              </a:rPr>
              <a:t>QR-</a:t>
            </a:r>
            <a:r>
              <a:rPr lang="ru-RU" sz="2000" dirty="0" smtClean="0">
                <a:solidFill>
                  <a:schemeClr val="bg1"/>
                </a:solidFill>
              </a:rPr>
              <a:t>кода </a:t>
            </a:r>
            <a:r>
              <a:rPr lang="ru-RU" sz="2000" dirty="0">
                <a:solidFill>
                  <a:schemeClr val="bg1"/>
                </a:solidFill>
              </a:rPr>
              <a:t>ФГИС </a:t>
            </a:r>
            <a:r>
              <a:rPr lang="ru-RU" sz="2000" dirty="0" smtClean="0">
                <a:solidFill>
                  <a:schemeClr val="bg1"/>
                </a:solidFill>
              </a:rPr>
              <a:t>ЛК от </a:t>
            </a:r>
            <a:r>
              <a:rPr lang="en-US" sz="2000" dirty="0">
                <a:solidFill>
                  <a:schemeClr val="bg1"/>
                </a:solidFill>
              </a:rPr>
              <a:t>QR-</a:t>
            </a:r>
            <a:r>
              <a:rPr lang="ru-RU" sz="2000" dirty="0">
                <a:solidFill>
                  <a:schemeClr val="bg1"/>
                </a:solidFill>
              </a:rPr>
              <a:t>кода </a:t>
            </a:r>
            <a:r>
              <a:rPr lang="ru-RU" sz="2000" dirty="0" smtClean="0">
                <a:solidFill>
                  <a:schemeClr val="bg1"/>
                </a:solidFill>
              </a:rPr>
              <a:t>ЛесЕГАИС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490" y="-956131"/>
            <a:ext cx="1585097" cy="2176461"/>
          </a:xfrm>
          <a:prstGeom prst="rect">
            <a:avLst/>
          </a:prstGeom>
        </p:spPr>
      </p:pic>
      <p:sp>
        <p:nvSpPr>
          <p:cNvPr id="80" name="Номер слайда 1">
            <a:extLst>
              <a:ext uri="{FF2B5EF4-FFF2-40B4-BE49-F238E27FC236}">
                <a16:creationId xmlns:a16="http://schemas.microsoft.com/office/drawing/2014/main" xmlns="" id="{4D0E5972-286F-97E3-CC9C-3E09E89C3F8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62800" y="6945237"/>
            <a:ext cx="2743200" cy="181517"/>
          </a:xfrm>
        </p:spPr>
        <p:txBody>
          <a:bodyPr/>
          <a:lstStyle/>
          <a:p>
            <a:r>
              <a:rPr lang="ru-RU" sz="1050" dirty="0" smtClean="0">
                <a:solidFill>
                  <a:schemeClr val="bg1"/>
                </a:solidFill>
              </a:rPr>
              <a:t>4</a:t>
            </a:r>
            <a:endParaRPr lang="ru-RU" sz="1050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9451" y="835963"/>
            <a:ext cx="8898614" cy="5861541"/>
            <a:chOff x="478496" y="811984"/>
            <a:chExt cx="8788917" cy="278970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78496" y="811984"/>
              <a:ext cx="8788917" cy="278970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6682" y="855132"/>
              <a:ext cx="7576727" cy="197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ru-RU" b="1" dirty="0" smtClean="0"/>
            </a:p>
            <a:p>
              <a:pPr lvl="1"/>
              <a:r>
                <a:rPr lang="ru-RU" b="1" dirty="0" smtClean="0"/>
                <a:t>На основании Проекта Постановления Правительства РФ от 5 июня 2024 года в </a:t>
              </a:r>
              <a:r>
                <a:rPr lang="en-US" b="1" dirty="0" smtClean="0"/>
                <a:t>QR-</a:t>
              </a:r>
              <a:r>
                <a:rPr lang="ru-RU" b="1" dirty="0" smtClean="0"/>
                <a:t>коде ФГИС ЛК отсутствуют сведения:</a:t>
              </a:r>
            </a:p>
            <a:p>
              <a:pPr lvl="1"/>
              <a:endParaRPr lang="ru-RU" sz="2400" dirty="0" smtClean="0"/>
            </a:p>
            <a:p>
              <a:pPr lvl="1"/>
              <a:r>
                <a:rPr lang="ru-RU" sz="2000" dirty="0"/>
                <a:t>1) </a:t>
              </a:r>
              <a:r>
                <a:rPr lang="ru-RU" sz="2000" dirty="0" smtClean="0"/>
                <a:t>Об Авторе;</a:t>
              </a:r>
            </a:p>
            <a:p>
              <a:pPr lvl="1"/>
              <a:r>
                <a:rPr lang="ru-RU" sz="2000" dirty="0" smtClean="0"/>
                <a:t>2) Местоположении </a:t>
              </a:r>
              <a:r>
                <a:rPr lang="ru-RU" sz="2000" dirty="0"/>
                <a:t>при </a:t>
              </a:r>
              <a:r>
                <a:rPr lang="ru-RU" sz="2000" dirty="0" smtClean="0"/>
                <a:t>оформлении ЭСД;</a:t>
              </a:r>
              <a:endParaRPr lang="ru-RU" sz="2000" dirty="0"/>
            </a:p>
            <a:p>
              <a:pPr lvl="1"/>
              <a:r>
                <a:rPr lang="ru-RU" sz="2000" dirty="0" smtClean="0"/>
                <a:t>3</a:t>
              </a:r>
              <a:r>
                <a:rPr lang="ru-RU" sz="2000" smtClean="0"/>
                <a:t>) Местоположении </a:t>
              </a:r>
              <a:r>
                <a:rPr lang="ru-RU" sz="2000" dirty="0"/>
                <a:t>при </a:t>
              </a:r>
              <a:r>
                <a:rPr lang="ru-RU" sz="2000" dirty="0" smtClean="0"/>
                <a:t>прекращении ЭСД;</a:t>
              </a:r>
              <a:endParaRPr lang="ru-RU" sz="2000" dirty="0"/>
            </a:p>
            <a:p>
              <a:pPr lvl="1"/>
              <a:r>
                <a:rPr lang="ru-RU" sz="2000" dirty="0" smtClean="0"/>
                <a:t>4) О Грузоотправителе;</a:t>
              </a:r>
              <a:endParaRPr lang="ru-RU" sz="2000" dirty="0"/>
            </a:p>
            <a:p>
              <a:pPr lvl="1"/>
              <a:r>
                <a:rPr lang="ru-RU" sz="2000" dirty="0" smtClean="0"/>
                <a:t>5) О Перевозчике;</a:t>
              </a:r>
              <a:endParaRPr lang="ru-RU" sz="2000" dirty="0"/>
            </a:p>
            <a:p>
              <a:pPr lvl="1"/>
              <a:r>
                <a:rPr lang="ru-RU" sz="2000" dirty="0" smtClean="0"/>
                <a:t>6) О Грузополучателе</a:t>
              </a:r>
            </a:p>
            <a:p>
              <a:pPr lvl="1"/>
              <a:endParaRPr lang="ru-RU" sz="2400" dirty="0"/>
            </a:p>
            <a:p>
              <a:pPr lvl="1"/>
              <a:r>
                <a:rPr lang="ru-RU" b="1" dirty="0" smtClean="0"/>
                <a:t>Добавлены </a:t>
              </a:r>
              <a:r>
                <a:rPr lang="ru-RU" b="1" dirty="0"/>
                <a:t>сведения:</a:t>
              </a:r>
            </a:p>
            <a:p>
              <a:pPr lvl="1"/>
              <a:r>
                <a:rPr lang="ru-RU" sz="2000" dirty="0"/>
                <a:t>1) Дата </a:t>
              </a:r>
              <a:r>
                <a:rPr lang="ru-RU" sz="2000" dirty="0"/>
                <a:t>и время прекращения </a:t>
              </a:r>
              <a:r>
                <a:rPr lang="ru-RU" sz="2000" dirty="0"/>
                <a:t>действия;</a:t>
              </a:r>
            </a:p>
          </p:txBody>
        </p:sp>
      </p:grp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xmlns="" id="{4D0E5972-286F-97E3-CC9C-3E09E89C3F89}"/>
              </a:ext>
            </a:extLst>
          </p:cNvPr>
          <p:cNvSpPr txBox="1">
            <a:spLocks/>
          </p:cNvSpPr>
          <p:nvPr/>
        </p:nvSpPr>
        <p:spPr>
          <a:xfrm>
            <a:off x="7113049" y="6597082"/>
            <a:ext cx="2743200" cy="181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>
                <a:solidFill>
                  <a:schemeClr val="bg1"/>
                </a:solidFill>
              </a:rPr>
              <a:t>3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0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 2013 – 2022">
  <a:themeElements>
    <a:clrScheme name="Тема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224</Words>
  <Application>Microsoft Office PowerPoint</Application>
  <PresentationFormat>Лист A4 (210x297 мм)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 2013 –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Пашкова</dc:creator>
  <cp:lastModifiedBy>Махлюева Ольга Владимировна</cp:lastModifiedBy>
  <cp:revision>602</cp:revision>
  <dcterms:created xsi:type="dcterms:W3CDTF">2023-01-18T19:13:32Z</dcterms:created>
  <dcterms:modified xsi:type="dcterms:W3CDTF">2024-12-18T18:14:10Z</dcterms:modified>
</cp:coreProperties>
</file>